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63" r:id="rId3"/>
    <p:sldId id="257" r:id="rId4"/>
    <p:sldId id="258" r:id="rId5"/>
    <p:sldId id="259" r:id="rId6"/>
    <p:sldId id="260" r:id="rId7"/>
    <p:sldId id="261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535-0BD7-4F84-8746-D6FDC9A33873}" type="datetimeFigureOut">
              <a:rPr lang="en-AU" smtClean="0"/>
              <a:pPr/>
              <a:t>15/12/2013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A11CEF2-D8D2-438E-A127-00A3AF41A05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535-0BD7-4F84-8746-D6FDC9A33873}" type="datetimeFigureOut">
              <a:rPr lang="en-AU" smtClean="0"/>
              <a:pPr/>
              <a:t>15/12/2013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CEF2-D8D2-438E-A127-00A3AF41A05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535-0BD7-4F84-8746-D6FDC9A33873}" type="datetimeFigureOut">
              <a:rPr lang="en-AU" smtClean="0"/>
              <a:pPr/>
              <a:t>15/12/2013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CEF2-D8D2-438E-A127-00A3AF41A05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535-0BD7-4F84-8746-D6FDC9A33873}" type="datetimeFigureOut">
              <a:rPr lang="en-AU" smtClean="0"/>
              <a:pPr/>
              <a:t>15/12/2013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CEF2-D8D2-438E-A127-00A3AF41A05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535-0BD7-4F84-8746-D6FDC9A33873}" type="datetimeFigureOut">
              <a:rPr lang="en-AU" smtClean="0"/>
              <a:pPr/>
              <a:t>15/12/2013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11CEF2-D8D2-438E-A127-00A3AF41A05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535-0BD7-4F84-8746-D6FDC9A33873}" type="datetimeFigureOut">
              <a:rPr lang="en-AU" smtClean="0"/>
              <a:pPr/>
              <a:t>15/12/2013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CEF2-D8D2-438E-A127-00A3AF41A05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535-0BD7-4F84-8746-D6FDC9A33873}" type="datetimeFigureOut">
              <a:rPr lang="en-AU" smtClean="0"/>
              <a:pPr/>
              <a:t>15/12/2013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CEF2-D8D2-438E-A127-00A3AF41A05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535-0BD7-4F84-8746-D6FDC9A33873}" type="datetimeFigureOut">
              <a:rPr lang="en-AU" smtClean="0"/>
              <a:pPr/>
              <a:t>15/12/2013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CEF2-D8D2-438E-A127-00A3AF41A05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535-0BD7-4F84-8746-D6FDC9A33873}" type="datetimeFigureOut">
              <a:rPr lang="en-AU" smtClean="0"/>
              <a:pPr/>
              <a:t>15/12/2013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CEF2-D8D2-438E-A127-00A3AF41A05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535-0BD7-4F84-8746-D6FDC9A33873}" type="datetimeFigureOut">
              <a:rPr lang="en-AU" smtClean="0"/>
              <a:pPr/>
              <a:t>15/12/2013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CEF2-D8D2-438E-A127-00A3AF41A05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A535-0BD7-4F84-8746-D6FDC9A33873}" type="datetimeFigureOut">
              <a:rPr lang="en-AU" smtClean="0"/>
              <a:pPr/>
              <a:t>15/12/2013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11CEF2-D8D2-438E-A127-00A3AF41A05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05A535-0BD7-4F84-8746-D6FDC9A33873}" type="datetimeFigureOut">
              <a:rPr lang="en-AU" smtClean="0"/>
              <a:pPr/>
              <a:t>15/12/2013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11CEF2-D8D2-438E-A127-00A3AF41A05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http://eep303reflection.wikispaces.com/file/view/6_non-linear.jpg/147206099/6_non-linear.jpg" TargetMode="External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-315416"/>
            <a:ext cx="8424936" cy="3886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8800" b="1" dirty="0" smtClean="0">
                <a:solidFill>
                  <a:schemeClr val="accent6"/>
                </a:solidFill>
                <a:latin typeface="Old English Text MT" pitchFamily="66" charset="0"/>
              </a:rPr>
              <a:t>Once Upon </a:t>
            </a:r>
          </a:p>
          <a:p>
            <a:pPr>
              <a:lnSpc>
                <a:spcPct val="150000"/>
              </a:lnSpc>
            </a:pPr>
            <a:r>
              <a:rPr lang="en-AU" sz="8800" b="1" dirty="0" smtClean="0">
                <a:solidFill>
                  <a:schemeClr val="accent6"/>
                </a:solidFill>
                <a:latin typeface="Old English Text MT" pitchFamily="66" charset="0"/>
              </a:rPr>
              <a:t>A Time ........</a:t>
            </a:r>
            <a:endParaRPr lang="en-AU" sz="8800" b="1" dirty="0">
              <a:solidFill>
                <a:schemeClr val="accent6"/>
              </a:solidFill>
              <a:latin typeface="Old English Text MT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3645024"/>
            <a:ext cx="8568952" cy="319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7200" dirty="0" smtClean="0">
                <a:solidFill>
                  <a:schemeClr val="accent6"/>
                </a:solidFill>
                <a:latin typeface="Old English Text MT" pitchFamily="66" charset="0"/>
              </a:rPr>
              <a:t>........</a:t>
            </a:r>
            <a:r>
              <a:rPr lang="en-AU" sz="7200" b="1" dirty="0" smtClean="0">
                <a:solidFill>
                  <a:schemeClr val="accent6"/>
                </a:solidFill>
                <a:latin typeface="Old English Text MT" pitchFamily="66" charset="0"/>
              </a:rPr>
              <a:t>before Linked In </a:t>
            </a:r>
          </a:p>
          <a:p>
            <a:pPr>
              <a:lnSpc>
                <a:spcPct val="150000"/>
              </a:lnSpc>
            </a:pPr>
            <a:r>
              <a:rPr lang="en-AU" sz="7200" b="1" dirty="0" smtClean="0">
                <a:solidFill>
                  <a:schemeClr val="accent6"/>
                </a:solidFill>
                <a:latin typeface="Old English Text MT" pitchFamily="66" charset="0"/>
              </a:rPr>
              <a:t>and Maang..............</a:t>
            </a:r>
            <a:endParaRPr lang="en-AU" sz="7200" b="1" dirty="0">
              <a:solidFill>
                <a:schemeClr val="accent6"/>
              </a:solidFill>
              <a:latin typeface="Old English Text MT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0" b="1" dirty="0" smtClean="0">
                <a:solidFill>
                  <a:schemeClr val="accent6"/>
                </a:solidFill>
                <a:latin typeface="Old English Text MT" pitchFamily="66" charset="0"/>
              </a:rPr>
              <a:t>.......... there</a:t>
            </a:r>
          </a:p>
          <a:p>
            <a:pPr algn="ctr"/>
            <a:r>
              <a:rPr lang="en-AU" sz="12000" b="1" dirty="0" smtClean="0">
                <a:solidFill>
                  <a:schemeClr val="accent6"/>
                </a:solidFill>
                <a:latin typeface="Old English Text MT" pitchFamily="66" charset="0"/>
              </a:rPr>
              <a:t> was </a:t>
            </a:r>
          </a:p>
          <a:p>
            <a:pPr algn="ctr"/>
            <a:r>
              <a:rPr lang="en-AU" sz="12000" b="1" dirty="0" smtClean="0">
                <a:solidFill>
                  <a:schemeClr val="accent6"/>
                </a:solidFill>
                <a:latin typeface="Old English Text MT" pitchFamily="66" charset="0"/>
              </a:rPr>
              <a:t>Yammer</a:t>
            </a:r>
            <a:endParaRPr lang="en-AU" sz="12000" b="1" dirty="0">
              <a:solidFill>
                <a:schemeClr val="accent6"/>
              </a:solidFill>
              <a:latin typeface="Old English Text MT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95.JPG"/>
          <p:cNvPicPr>
            <a:picLocks noChangeAspect="1"/>
          </p:cNvPicPr>
          <p:nvPr/>
        </p:nvPicPr>
        <p:blipFill>
          <a:blip r:embed="rId2" cstate="print">
            <a:grayscl/>
            <a:lum bright="72000" contrast="-2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42" y="0"/>
            <a:ext cx="90888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3600" b="1" dirty="0" smtClean="0">
                <a:solidFill>
                  <a:srgbClr val="00B050"/>
                </a:solidFill>
              </a:rPr>
              <a:t>HUNTER </a:t>
            </a:r>
            <a:r>
              <a:rPr lang="en-AU" sz="3600" b="1" dirty="0" smtClean="0">
                <a:solidFill>
                  <a:srgbClr val="FFC000"/>
                </a:solidFill>
              </a:rPr>
              <a:t>SPORTS</a:t>
            </a:r>
            <a:r>
              <a:rPr lang="en-AU" sz="3600" b="1" dirty="0" smtClean="0">
                <a:solidFill>
                  <a:srgbClr val="00B050"/>
                </a:solidFill>
              </a:rPr>
              <a:t> HIGH </a:t>
            </a:r>
          </a:p>
          <a:p>
            <a:pPr algn="ctr">
              <a:lnSpc>
                <a:spcPct val="150000"/>
              </a:lnSpc>
            </a:pPr>
            <a:r>
              <a:rPr lang="en-AU" sz="3600" b="1" dirty="0" smtClean="0"/>
              <a:t>8 ABORIGINAL WAYS of LEARNING</a:t>
            </a:r>
          </a:p>
          <a:p>
            <a:pPr algn="ctr">
              <a:lnSpc>
                <a:spcPct val="150000"/>
              </a:lnSpc>
            </a:pPr>
            <a:endParaRPr lang="en-AU" sz="3600" b="1" dirty="0" smtClean="0"/>
          </a:p>
          <a:p>
            <a:pPr algn="ctr">
              <a:lnSpc>
                <a:spcPct val="150000"/>
              </a:lnSpc>
            </a:pPr>
            <a:endParaRPr lang="en-AU" sz="3600" b="1" dirty="0" smtClean="0"/>
          </a:p>
          <a:p>
            <a:pPr algn="ctr">
              <a:lnSpc>
                <a:spcPct val="150000"/>
              </a:lnSpc>
            </a:pPr>
            <a:r>
              <a:rPr lang="en-AU" sz="3600" b="1" dirty="0" smtClean="0"/>
              <a:t>Aboriginal Pedagogies at the Cultural Interface</a:t>
            </a:r>
          </a:p>
          <a:p>
            <a:pPr algn="ctr">
              <a:lnSpc>
                <a:spcPct val="150000"/>
              </a:lnSpc>
            </a:pPr>
            <a:r>
              <a:rPr lang="en-AU" sz="3600" b="1" dirty="0"/>
              <a:t>d</a:t>
            </a:r>
            <a:r>
              <a:rPr lang="en-AU" sz="3600" b="1" dirty="0" smtClean="0"/>
              <a:t>eveloped from research done by</a:t>
            </a:r>
          </a:p>
          <a:p>
            <a:pPr algn="ctr">
              <a:lnSpc>
                <a:spcPct val="150000"/>
              </a:lnSpc>
            </a:pPr>
            <a:r>
              <a:rPr lang="en-AU" sz="3600" b="1" dirty="0" smtClean="0">
                <a:solidFill>
                  <a:srgbClr val="C00000"/>
                </a:solidFill>
              </a:rPr>
              <a:t>TYSON YUNKAPORTA</a:t>
            </a:r>
            <a:endParaRPr lang="en-A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93305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701357" y="3068960"/>
            <a:ext cx="5247719" cy="3528392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dobe Garamond Pro Bold" pitchFamily="18" charset="0"/>
              </a:rPr>
              <a:t>Standpoint</a:t>
            </a:r>
          </a:p>
          <a:p>
            <a:pPr algn="ctr"/>
            <a:r>
              <a:rPr lang="en-AU" sz="5400" b="1" dirty="0" smtClean="0">
                <a:solidFill>
                  <a:schemeClr val="accent6">
                    <a:lumMod val="75000"/>
                  </a:schemeClr>
                </a:solidFill>
                <a:latin typeface="Adobe Garamond Pro Bold" pitchFamily="18" charset="0"/>
              </a:rPr>
              <a:t>Processes</a:t>
            </a:r>
          </a:p>
          <a:p>
            <a:pPr algn="ctr"/>
            <a:r>
              <a:rPr lang="en-AU" sz="5400" b="1" dirty="0" smtClean="0">
                <a:solidFill>
                  <a:schemeClr val="accent6">
                    <a:lumMod val="75000"/>
                  </a:schemeClr>
                </a:solidFill>
                <a:latin typeface="Adobe Garamond Pro Bold" pitchFamily="18" charset="0"/>
              </a:rPr>
              <a:t>Cultural Interface</a:t>
            </a:r>
          </a:p>
          <a:p>
            <a:pPr algn="ctr"/>
            <a:r>
              <a:rPr lang="en-AU" sz="5400" b="1" dirty="0" smtClean="0">
                <a:solidFill>
                  <a:schemeClr val="accent6">
                    <a:lumMod val="75000"/>
                  </a:schemeClr>
                </a:solidFill>
                <a:latin typeface="Adobe Garamond Pro Bold" pitchFamily="18" charset="0"/>
              </a:rPr>
              <a:t>Practice</a:t>
            </a:r>
            <a:endParaRPr lang="en-AU" sz="5400" b="1" dirty="0">
              <a:solidFill>
                <a:schemeClr val="accent6">
                  <a:lumMod val="75000"/>
                </a:schemeClr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8.JPG"/>
          <p:cNvPicPr/>
          <p:nvPr/>
        </p:nvPicPr>
        <p:blipFill>
          <a:blip r:embed="rId2" cstate="print">
            <a:grayscl/>
            <a:lum bright="71000" contrast="-3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3231782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STANDPOINT</a:t>
            </a:r>
          </a:p>
          <a:p>
            <a:r>
              <a:rPr lang="en-AU" sz="4000" b="1" dirty="0" smtClean="0"/>
              <a:t>Ontology</a:t>
            </a:r>
          </a:p>
          <a:p>
            <a:endParaRPr lang="en-AU" sz="4000" b="1" dirty="0" smtClean="0"/>
          </a:p>
          <a:p>
            <a:r>
              <a:rPr lang="en-AU" sz="4000" b="1" dirty="0" smtClean="0"/>
              <a:t>Epistemology</a:t>
            </a:r>
          </a:p>
          <a:p>
            <a:endParaRPr lang="en-AU" sz="4000" b="1" dirty="0" smtClean="0"/>
          </a:p>
          <a:p>
            <a:endParaRPr lang="en-AU" sz="4000" b="1" dirty="0" smtClean="0"/>
          </a:p>
          <a:p>
            <a:r>
              <a:rPr lang="en-AU" sz="4000" b="1" dirty="0" smtClean="0"/>
              <a:t>Methodology</a:t>
            </a:r>
          </a:p>
          <a:p>
            <a:endParaRPr lang="en-AU" sz="4000" b="1" dirty="0" smtClean="0"/>
          </a:p>
          <a:p>
            <a:r>
              <a:rPr lang="en-AU" sz="4000" b="1" dirty="0" smtClean="0"/>
              <a:t>Axiology</a:t>
            </a:r>
            <a:endParaRPr lang="en-A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3056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b="1" dirty="0" smtClean="0">
                <a:solidFill>
                  <a:schemeClr val="bg2"/>
                </a:solidFill>
              </a:rPr>
              <a:t>PROCESSES</a:t>
            </a:r>
            <a:endParaRPr lang="en-AU" sz="4800" b="1" dirty="0">
              <a:solidFill>
                <a:schemeClr val="bg2"/>
              </a:solidFill>
            </a:endParaRPr>
          </a:p>
        </p:txBody>
      </p:sp>
      <p:pic>
        <p:nvPicPr>
          <p:cNvPr id="4" name="Picture 3" descr="4_symbo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12776"/>
            <a:ext cx="10081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_stor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10801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_lan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01008"/>
            <a:ext cx="10081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7_deconstruc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645024"/>
            <a:ext cx="10801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2_map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445224"/>
            <a:ext cx="1008112" cy="1080120"/>
          </a:xfrm>
          <a:prstGeom prst="rect">
            <a:avLst/>
          </a:prstGeom>
          <a:noFill/>
          <a:ln w="3175" cap="rnd">
            <a:noFill/>
            <a:prstDash val="sysDot"/>
            <a:miter lim="800000"/>
            <a:headEnd/>
            <a:tailEnd/>
          </a:ln>
        </p:spPr>
      </p:pic>
      <p:pic>
        <p:nvPicPr>
          <p:cNvPr id="9" name="Picture 8" descr="3_non-verbal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5373216"/>
            <a:ext cx="10801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8_community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5373216"/>
            <a:ext cx="100888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6_non-linear.jpg"/>
          <p:cNvPicPr/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5220072" y="537321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0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-34320 Indigenous Posters_A1V4_Page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365104"/>
            <a:ext cx="3312368" cy="207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7704" y="332656"/>
          <a:ext cx="5411470" cy="3871289"/>
        </p:xfrm>
        <a:graphic>
          <a:graphicData uri="http://schemas.openxmlformats.org/drawingml/2006/table">
            <a:tbl>
              <a:tblPr/>
              <a:tblGrid>
                <a:gridCol w="297180"/>
                <a:gridCol w="5114290"/>
              </a:tblGrid>
              <a:tr h="83006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Times New Roman"/>
                          <a:ea typeface="Times New Roman"/>
                          <a:cs typeface="Times New Roman"/>
                        </a:rPr>
                        <a:t>Cultural Interface Protocols for Engaging with Aboriginal Knowledge</a:t>
                      </a:r>
                      <a:endParaRPr lang="en-A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766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Use Aboriginal processes to engage with Aboriginal knowledge.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Approach Aboriginal knowledge in gradual stages, not all at once.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Be grounded in your own cultural identity (not “colour”) with integrity.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Bring your highest self to the knowledge and settle your fears and issues.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Share your own stories of relatedness and deepest knowledge.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See the shape of the knowledge and express it with images and objects.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Build your knowledge around real relationships with Aboriginal people.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Use this knowledge for the benefit of the Aboriginal community.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Bring your familiar understandings, but be willing to grow beyond these.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Times New Roman"/>
                          <a:ea typeface="Times New Roman"/>
                          <a:cs typeface="Times New Roman"/>
                        </a:rPr>
                        <a:t>Respect the aspects of spirit and place that the knowledge is grounded in.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7784" y="638132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sz="1100" b="1" i="1" dirty="0" smtClean="0">
                <a:latin typeface="Arial" pitchFamily="34" charset="0"/>
                <a:ea typeface="Times New Roman" pitchFamily="18" charset="0"/>
              </a:rPr>
              <a:t>Boomerang Matrix of  Cultural Interface Knowledge</a:t>
            </a:r>
            <a:endParaRPr lang="en-AU" sz="1100" b="1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180</TotalTime>
  <Words>205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Fiona Clarke</dc:creator>
  <cp:lastModifiedBy>Fiona Clarke</cp:lastModifiedBy>
  <cp:revision>19</cp:revision>
  <dcterms:created xsi:type="dcterms:W3CDTF">2013-12-08T01:16:32Z</dcterms:created>
  <dcterms:modified xsi:type="dcterms:W3CDTF">2013-12-15T03:11:38Z</dcterms:modified>
</cp:coreProperties>
</file>